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  <p:sldMasterId id="2147483658" r:id="rId5"/>
    <p:sldMasterId id="2147483660" r:id="rId6"/>
    <p:sldMasterId id="2147483662" r:id="rId7"/>
    <p:sldMasterId id="2147483664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08">
          <p15:clr>
            <a:srgbClr val="000000"/>
          </p15:clr>
        </p15:guide>
        <p15:guide id="2" orient="horz" pos="145">
          <p15:clr>
            <a:srgbClr val="000000"/>
          </p15:clr>
        </p15:guide>
        <p15:guide id="3" orient="horz" pos="797">
          <p15:clr>
            <a:srgbClr val="000000"/>
          </p15:clr>
        </p15:guide>
        <p15:guide id="4" orient="horz" pos="3744">
          <p15:clr>
            <a:srgbClr val="000000"/>
          </p15:clr>
        </p15:guide>
        <p15:guide id="5" orient="horz" pos="3888">
          <p15:clr>
            <a:srgbClr val="000000"/>
          </p15:clr>
        </p15:guide>
        <p15:guide id="6" orient="horz" pos="1873">
          <p15:clr>
            <a:srgbClr val="000000"/>
          </p15:clr>
        </p15:guide>
        <p15:guide id="7" pos="432">
          <p15:clr>
            <a:srgbClr val="000000"/>
          </p15:clr>
        </p15:guide>
        <p15:guide id="8" pos="5328">
          <p15:clr>
            <a:srgbClr val="000000"/>
          </p15:clr>
        </p15:guide>
        <p15:guide id="9" pos="5616">
          <p15:clr>
            <a:srgbClr val="000000"/>
          </p15:clr>
        </p15:guide>
        <p15:guide id="10" pos="144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8" roundtripDataSignature="AMtx7mhJVKKbzyf8rP44LooyChef8PC1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08" orient="horz"/>
        <p:guide pos="145" orient="horz"/>
        <p:guide pos="797" orient="horz"/>
        <p:guide pos="3744" orient="horz"/>
        <p:guide pos="3888" orient="horz"/>
        <p:guide pos="1873" orient="horz"/>
        <p:guide pos="432"/>
        <p:guide pos="5328"/>
        <p:guide pos="5616"/>
        <p:guide pos="14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customschemas.google.com/relationships/presentationmetadata" Target="metadata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7a495978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7a49597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87a4959784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invite you to check out our recent work</a:t>
            </a:r>
            <a:endParaRPr/>
          </a:p>
        </p:txBody>
      </p:sp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highlight>
                  <a:srgbClr val="C3D7EE"/>
                </a:highlight>
              </a:rPr>
              <a:t>California Northstate University College of Medicine (CNUCOM)</a:t>
            </a:r>
            <a:endParaRPr sz="800">
              <a:solidFill>
                <a:schemeClr val="dk1"/>
              </a:solidFill>
              <a:highlight>
                <a:srgbClr val="C3D7EE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M.D.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First U.S. private, for-profit medical school (est. 2015).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ctrTitle"/>
          </p:nvPr>
        </p:nvSpPr>
        <p:spPr>
          <a:xfrm>
            <a:off x="685800" y="25273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2" type="sldNum"/>
          </p:nvPr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 Slide (DGSOM &amp; HS)">
  <p:cSld name="Logo Slide (DGSOM &amp; HS)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/>
          <p:nvPr>
            <p:ph type="title"/>
          </p:nvPr>
        </p:nvSpPr>
        <p:spPr>
          <a:xfrm>
            <a:off x="684212" y="596900"/>
            <a:ext cx="7769225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" type="body"/>
          </p:nvPr>
        </p:nvSpPr>
        <p:spPr>
          <a:xfrm>
            <a:off x="677333" y="1497013"/>
            <a:ext cx="3789892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/>
            </a:lvl1pPr>
            <a:lvl2pPr indent="-330200" lvl="1" marL="914400" algn="l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/>
            </a:lvl2pPr>
            <a:lvl3pPr indent="-320039" lvl="2" marL="1371600" algn="l">
              <a:lnSpc>
                <a:spcPct val="111111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3pPr>
            <a:lvl4pPr indent="-309880" lvl="3" marL="1828800" algn="l">
              <a:lnSpc>
                <a:spcPct val="1125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Arial"/>
              <a:buChar char="•"/>
              <a:defRPr sz="1600"/>
            </a:lvl4pPr>
            <a:lvl5pPr indent="-299720" lvl="4" marL="2286000" algn="l">
              <a:lnSpc>
                <a:spcPct val="114285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sz="1400"/>
            </a:lvl5pPr>
            <a:lvl6pPr indent="-320039" lvl="5" marL="2743200" algn="l">
              <a:lnSpc>
                <a:spcPct val="88888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6pPr>
            <a:lvl7pPr indent="-320039" lvl="6" marL="3200400" algn="l">
              <a:lnSpc>
                <a:spcPct val="88888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7pPr>
            <a:lvl8pPr indent="-320040" lvl="7" marL="3657600" algn="l">
              <a:lnSpc>
                <a:spcPct val="88888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8pPr>
            <a:lvl9pPr indent="-320040" lvl="8" marL="4114800" algn="l">
              <a:lnSpc>
                <a:spcPct val="88888"/>
              </a:lnSpc>
              <a:spcBef>
                <a:spcPts val="540"/>
              </a:spcBef>
              <a:spcAft>
                <a:spcPts val="54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9pPr>
          </a:lstStyle>
          <a:p/>
        </p:txBody>
      </p:sp>
      <p:sp>
        <p:nvSpPr>
          <p:cNvPr id="74" name="Google Shape;74;p31"/>
          <p:cNvSpPr txBox="1"/>
          <p:nvPr>
            <p:ph idx="2" type="body"/>
          </p:nvPr>
        </p:nvSpPr>
        <p:spPr>
          <a:xfrm>
            <a:off x="4707467" y="1497013"/>
            <a:ext cx="3789892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/>
            </a:lvl1pPr>
            <a:lvl2pPr indent="-330200" lvl="1" marL="914400" algn="l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/>
            </a:lvl2pPr>
            <a:lvl3pPr indent="-320039" lvl="2" marL="1371600" algn="l">
              <a:lnSpc>
                <a:spcPct val="111111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3pPr>
            <a:lvl4pPr indent="-309880" lvl="3" marL="1828800" algn="l">
              <a:lnSpc>
                <a:spcPct val="1125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Arial"/>
              <a:buChar char="•"/>
              <a:defRPr sz="1600"/>
            </a:lvl4pPr>
            <a:lvl5pPr indent="-299720" lvl="4" marL="2286000" algn="l">
              <a:lnSpc>
                <a:spcPct val="114285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sz="1400"/>
            </a:lvl5pPr>
            <a:lvl6pPr indent="-320039" lvl="5" marL="2743200" algn="l">
              <a:lnSpc>
                <a:spcPct val="88888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6pPr>
            <a:lvl7pPr indent="-320039" lvl="6" marL="3200400" algn="l">
              <a:lnSpc>
                <a:spcPct val="88888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7pPr>
            <a:lvl8pPr indent="-320040" lvl="7" marL="3657600" algn="l">
              <a:lnSpc>
                <a:spcPct val="88888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8pPr>
            <a:lvl9pPr indent="-320040" lvl="8" marL="4114800" algn="l">
              <a:lnSpc>
                <a:spcPct val="88888"/>
              </a:lnSpc>
              <a:spcBef>
                <a:spcPts val="540"/>
              </a:spcBef>
              <a:spcAft>
                <a:spcPts val="54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9pPr>
          </a:lstStyle>
          <a:p/>
        </p:txBody>
      </p:sp>
      <p:sp>
        <p:nvSpPr>
          <p:cNvPr id="75" name="Google Shape;75;p31"/>
          <p:cNvSpPr txBox="1"/>
          <p:nvPr>
            <p:ph idx="12" type="sldNum"/>
          </p:nvPr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Left + Text Right">
  <p:cSld name="Chart Left + Text Righ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3"/>
          <p:cNvSpPr txBox="1"/>
          <p:nvPr>
            <p:ph type="title"/>
          </p:nvPr>
        </p:nvSpPr>
        <p:spPr>
          <a:xfrm>
            <a:off x="684212" y="596900"/>
            <a:ext cx="7769225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3"/>
          <p:cNvSpPr/>
          <p:nvPr>
            <p:ph idx="2" type="chart"/>
          </p:nvPr>
        </p:nvSpPr>
        <p:spPr>
          <a:xfrm>
            <a:off x="677333" y="1498600"/>
            <a:ext cx="3780367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1111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25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4285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4285"/>
              </a:lnSpc>
              <a:spcBef>
                <a:spcPts val="420"/>
              </a:spcBef>
              <a:spcAft>
                <a:spcPts val="42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33"/>
          <p:cNvSpPr txBox="1"/>
          <p:nvPr>
            <p:ph idx="1" type="body"/>
          </p:nvPr>
        </p:nvSpPr>
        <p:spPr>
          <a:xfrm>
            <a:off x="4683125" y="1497013"/>
            <a:ext cx="3808413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/>
            </a:lvl1pPr>
            <a:lvl2pPr indent="-350519" lvl="1" marL="914400" algn="l">
              <a:lnSpc>
                <a:spcPct val="91666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/>
            </a:lvl2pPr>
            <a:lvl3pPr indent="-330200" lvl="2" marL="1371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2000"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4pPr>
            <a:lvl5pPr indent="-320039" lvl="4" marL="2286000" algn="l">
              <a:lnSpc>
                <a:spcPct val="88888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5pPr>
            <a:lvl6pPr indent="-320039" lvl="5" marL="2743200" algn="l">
              <a:lnSpc>
                <a:spcPct val="88888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6pPr>
            <a:lvl7pPr indent="-320039" lvl="6" marL="3200400" algn="l">
              <a:lnSpc>
                <a:spcPct val="88888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7pPr>
            <a:lvl8pPr indent="-320040" lvl="7" marL="3657600" algn="l">
              <a:lnSpc>
                <a:spcPct val="88888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8pPr>
            <a:lvl9pPr indent="-320040" lvl="8" marL="4114800" algn="l">
              <a:lnSpc>
                <a:spcPct val="88888"/>
              </a:lnSpc>
              <a:spcBef>
                <a:spcPts val="540"/>
              </a:spcBef>
              <a:spcAft>
                <a:spcPts val="54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9pPr>
          </a:lstStyle>
          <a:p/>
        </p:txBody>
      </p:sp>
      <p:sp>
        <p:nvSpPr>
          <p:cNvPr id="89" name="Google Shape;89;p33"/>
          <p:cNvSpPr txBox="1"/>
          <p:nvPr>
            <p:ph idx="12" type="sldNum"/>
          </p:nvPr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eral">
  <p:cSld name="General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5"/>
          <p:cNvSpPr txBox="1"/>
          <p:nvPr>
            <p:ph idx="12" type="sldNum"/>
          </p:nvPr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684212" y="596900"/>
            <a:ext cx="7769225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" type="body"/>
          </p:nvPr>
        </p:nvSpPr>
        <p:spPr>
          <a:xfrm>
            <a:off x="658812" y="1497012"/>
            <a:ext cx="7769225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indent="-320040" lvl="1" marL="914400" algn="l">
              <a:lnSpc>
                <a:spcPct val="122222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indent="-320039" lvl="2" marL="1371600" algn="l">
              <a:lnSpc>
                <a:spcPct val="111111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440"/>
              <a:buChar char="•"/>
              <a:defRPr/>
            </a:lvl4pPr>
            <a:lvl5pPr indent="-320039" lvl="4" marL="2286000" algn="l">
              <a:lnSpc>
                <a:spcPct val="88888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440"/>
              <a:buChar char="•"/>
              <a:defRPr/>
            </a:lvl5pPr>
            <a:lvl6pPr indent="-320039" lvl="5" marL="2743200" algn="l">
              <a:lnSpc>
                <a:spcPct val="88888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440"/>
              <a:buChar char="•"/>
              <a:defRPr/>
            </a:lvl6pPr>
            <a:lvl7pPr indent="-320039" lvl="6" marL="3200400" algn="l">
              <a:lnSpc>
                <a:spcPct val="88888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440"/>
              <a:buChar char="•"/>
              <a:defRPr/>
            </a:lvl7pPr>
            <a:lvl8pPr indent="-320040" lvl="7" marL="3657600" algn="l">
              <a:lnSpc>
                <a:spcPct val="88888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440"/>
              <a:buChar char="•"/>
              <a:defRPr/>
            </a:lvl8pPr>
            <a:lvl9pPr indent="-320040" lvl="8" marL="4114800" algn="l">
              <a:lnSpc>
                <a:spcPct val="88888"/>
              </a:lnSpc>
              <a:spcBef>
                <a:spcPts val="540"/>
              </a:spcBef>
              <a:spcAft>
                <a:spcPts val="540"/>
              </a:spcAft>
              <a:buClr>
                <a:schemeClr val="accent2"/>
              </a:buClr>
              <a:buSzPts val="1440"/>
              <a:buChar char="•"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2" type="sldNum"/>
          </p:nvPr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/>
          <p:nvPr>
            <p:ph idx="12" type="sldNum"/>
          </p:nvPr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/>
          <p:nvPr>
            <p:ph type="title"/>
          </p:nvPr>
        </p:nvSpPr>
        <p:spPr>
          <a:xfrm>
            <a:off x="684212" y="596900"/>
            <a:ext cx="7769225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2" type="sldNum"/>
          </p:nvPr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/>
          <p:nvPr>
            <p:ph type="title"/>
          </p:nvPr>
        </p:nvSpPr>
        <p:spPr>
          <a:xfrm>
            <a:off x="684213" y="5486400"/>
            <a:ext cx="7769225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/>
          <p:nvPr>
            <p:ph idx="2" type="pic"/>
          </p:nvPr>
        </p:nvSpPr>
        <p:spPr>
          <a:xfrm>
            <a:off x="0" y="520700"/>
            <a:ext cx="9144000" cy="485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1111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25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4285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4285"/>
              </a:lnSpc>
              <a:spcBef>
                <a:spcPts val="420"/>
              </a:spcBef>
              <a:spcAft>
                <a:spcPts val="42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Full Bleed">
  <p:cSld name="Picture Full Bleed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/>
          <p:nvPr>
            <p:ph idx="2" type="pic"/>
          </p:nvPr>
        </p:nvSpPr>
        <p:spPr>
          <a:xfrm>
            <a:off x="0" y="520700"/>
            <a:ext cx="91440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1111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25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4285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4285"/>
              </a:lnSpc>
              <a:spcBef>
                <a:spcPts val="420"/>
              </a:spcBef>
              <a:spcAft>
                <a:spcPts val="42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26"/>
          <p:cNvSpPr txBox="1"/>
          <p:nvPr>
            <p:ph idx="12" type="sldNum"/>
          </p:nvPr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Left + Picture Right INSET">
  <p:cSld name="Text Left + Picture Right INSE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/>
          <p:nvPr>
            <p:ph type="title"/>
          </p:nvPr>
        </p:nvSpPr>
        <p:spPr>
          <a:xfrm>
            <a:off x="684212" y="596900"/>
            <a:ext cx="7769225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/>
          <p:nvPr>
            <p:ph idx="2" type="pic"/>
          </p:nvPr>
        </p:nvSpPr>
        <p:spPr>
          <a:xfrm>
            <a:off x="4574018" y="1625600"/>
            <a:ext cx="3884182" cy="3810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1111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25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4285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4285"/>
              </a:lnSpc>
              <a:spcBef>
                <a:spcPts val="420"/>
              </a:spcBef>
              <a:spcAft>
                <a:spcPts val="42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27"/>
          <p:cNvSpPr txBox="1"/>
          <p:nvPr>
            <p:ph idx="1" type="body"/>
          </p:nvPr>
        </p:nvSpPr>
        <p:spPr>
          <a:xfrm>
            <a:off x="677333" y="1497013"/>
            <a:ext cx="3789892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/>
            </a:lvl1pPr>
            <a:lvl2pPr indent="-330200" lvl="1" marL="914400" algn="l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/>
            </a:lvl2pPr>
            <a:lvl3pPr indent="-320039" lvl="2" marL="1371600" algn="l">
              <a:lnSpc>
                <a:spcPct val="111111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3pPr>
            <a:lvl4pPr indent="-309880" lvl="3" marL="1828800" algn="l">
              <a:lnSpc>
                <a:spcPct val="1125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Arial"/>
              <a:buChar char="•"/>
              <a:defRPr sz="1600"/>
            </a:lvl4pPr>
            <a:lvl5pPr indent="-299720" lvl="4" marL="2286000" algn="l">
              <a:lnSpc>
                <a:spcPct val="114285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sz="1400"/>
            </a:lvl5pPr>
            <a:lvl6pPr indent="-320039" lvl="5" marL="2743200" algn="l">
              <a:lnSpc>
                <a:spcPct val="88888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6pPr>
            <a:lvl7pPr indent="-320039" lvl="6" marL="3200400" algn="l">
              <a:lnSpc>
                <a:spcPct val="88888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7pPr>
            <a:lvl8pPr indent="-320040" lvl="7" marL="3657600" algn="l">
              <a:lnSpc>
                <a:spcPct val="88888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8pPr>
            <a:lvl9pPr indent="-320040" lvl="8" marL="4114800" algn="l">
              <a:lnSpc>
                <a:spcPct val="88888"/>
              </a:lnSpc>
              <a:spcBef>
                <a:spcPts val="540"/>
              </a:spcBef>
              <a:spcAft>
                <a:spcPts val="54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type="title"/>
          </p:nvPr>
        </p:nvSpPr>
        <p:spPr>
          <a:xfrm>
            <a:off x="4792132" y="596900"/>
            <a:ext cx="3793067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/>
          <p:nvPr>
            <p:ph idx="2" type="pic"/>
          </p:nvPr>
        </p:nvSpPr>
        <p:spPr>
          <a:xfrm>
            <a:off x="0" y="520700"/>
            <a:ext cx="4575363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1111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25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4285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4285"/>
              </a:lnSpc>
              <a:spcBef>
                <a:spcPts val="420"/>
              </a:spcBef>
              <a:spcAft>
                <a:spcPts val="42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28"/>
          <p:cNvSpPr txBox="1"/>
          <p:nvPr>
            <p:ph idx="1" type="body"/>
          </p:nvPr>
        </p:nvSpPr>
        <p:spPr>
          <a:xfrm>
            <a:off x="4792133" y="1497013"/>
            <a:ext cx="3789892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/>
            </a:lvl1pPr>
            <a:lvl2pPr indent="-330200" lvl="1" marL="914400" algn="l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/>
            </a:lvl2pPr>
            <a:lvl3pPr indent="-320039" lvl="2" marL="1371600" algn="l">
              <a:lnSpc>
                <a:spcPct val="111111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3pPr>
            <a:lvl4pPr indent="-309880" lvl="3" marL="1828800" algn="l">
              <a:lnSpc>
                <a:spcPct val="1125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Arial"/>
              <a:buChar char="•"/>
              <a:defRPr sz="1600"/>
            </a:lvl4pPr>
            <a:lvl5pPr indent="-299720" lvl="4" marL="2286000" algn="l">
              <a:lnSpc>
                <a:spcPct val="114285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sz="1400"/>
            </a:lvl5pPr>
            <a:lvl6pPr indent="-320039" lvl="5" marL="2743200" algn="l">
              <a:lnSpc>
                <a:spcPct val="88888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6pPr>
            <a:lvl7pPr indent="-320039" lvl="6" marL="3200400" algn="l">
              <a:lnSpc>
                <a:spcPct val="88888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7pPr>
            <a:lvl8pPr indent="-320040" lvl="7" marL="3657600" algn="l">
              <a:lnSpc>
                <a:spcPct val="88888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8pPr>
            <a:lvl9pPr indent="-320040" lvl="8" marL="4114800" algn="l">
              <a:lnSpc>
                <a:spcPct val="88888"/>
              </a:lnSpc>
              <a:spcBef>
                <a:spcPts val="540"/>
              </a:spcBef>
              <a:spcAft>
                <a:spcPts val="54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9pPr>
          </a:lstStyle>
          <a:p/>
        </p:txBody>
      </p:sp>
      <p:sp>
        <p:nvSpPr>
          <p:cNvPr id="45" name="Google Shape;45;p28"/>
          <p:cNvSpPr txBox="1"/>
          <p:nvPr>
            <p:ph idx="12" type="sldNum"/>
          </p:nvPr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Left + Picture Right">
  <p:cSld name="Text Left + Picture Righ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/>
          <p:nvPr>
            <p:ph type="title"/>
          </p:nvPr>
        </p:nvSpPr>
        <p:spPr>
          <a:xfrm>
            <a:off x="684212" y="596900"/>
            <a:ext cx="7769225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/>
          <p:nvPr>
            <p:ph idx="2" type="pic"/>
          </p:nvPr>
        </p:nvSpPr>
        <p:spPr>
          <a:xfrm>
            <a:off x="4568637" y="520700"/>
            <a:ext cx="4575363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1111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25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4285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4285"/>
              </a:lnSpc>
              <a:spcBef>
                <a:spcPts val="420"/>
              </a:spcBef>
              <a:spcAft>
                <a:spcPts val="42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9"/>
          <p:cNvSpPr txBox="1"/>
          <p:nvPr>
            <p:ph idx="1" type="body"/>
          </p:nvPr>
        </p:nvSpPr>
        <p:spPr>
          <a:xfrm>
            <a:off x="677333" y="1497013"/>
            <a:ext cx="3789892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/>
            </a:lvl1pPr>
            <a:lvl2pPr indent="-330200" lvl="1" marL="914400" algn="l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/>
            </a:lvl2pPr>
            <a:lvl3pPr indent="-320039" lvl="2" marL="1371600" algn="l">
              <a:lnSpc>
                <a:spcPct val="111111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3pPr>
            <a:lvl4pPr indent="-309880" lvl="3" marL="1828800" algn="l">
              <a:lnSpc>
                <a:spcPct val="1125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Arial"/>
              <a:buChar char="•"/>
              <a:defRPr sz="1600"/>
            </a:lvl4pPr>
            <a:lvl5pPr indent="-299720" lvl="4" marL="2286000" algn="l">
              <a:lnSpc>
                <a:spcPct val="114285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sz="1400"/>
            </a:lvl5pPr>
            <a:lvl6pPr indent="-320039" lvl="5" marL="2743200" algn="l">
              <a:lnSpc>
                <a:spcPct val="88888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6pPr>
            <a:lvl7pPr indent="-320039" lvl="6" marL="3200400" algn="l">
              <a:lnSpc>
                <a:spcPct val="88888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7pPr>
            <a:lvl8pPr indent="-320040" lvl="7" marL="3657600" algn="l">
              <a:lnSpc>
                <a:spcPct val="88888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8pPr>
            <a:lvl9pPr indent="-320040" lvl="8" marL="4114800" algn="l">
              <a:lnSpc>
                <a:spcPct val="88888"/>
              </a:lnSpc>
              <a:spcBef>
                <a:spcPts val="540"/>
              </a:spcBef>
              <a:spcAft>
                <a:spcPts val="540"/>
              </a:spcAft>
              <a:buClr>
                <a:schemeClr val="accent2"/>
              </a:buClr>
              <a:buSzPts val="1440"/>
              <a:buFont typeface="Arial"/>
              <a:buChar char="•"/>
              <a:defRPr sz="1800"/>
            </a:lvl9pPr>
          </a:lstStyle>
          <a:p/>
        </p:txBody>
      </p:sp>
      <p:sp>
        <p:nvSpPr>
          <p:cNvPr id="50" name="Google Shape;50;p29"/>
          <p:cNvSpPr txBox="1"/>
          <p:nvPr>
            <p:ph idx="12" type="sldNum"/>
          </p:nvPr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4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Default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684212" y="596900"/>
            <a:ext cx="7769225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658812" y="1497012"/>
            <a:ext cx="7769225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marR="0" rtl="0" algn="l">
              <a:lnSpc>
                <a:spcPct val="111111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880" lvl="3" marL="1828800" marR="0" rtl="0" algn="l">
              <a:lnSpc>
                <a:spcPct val="1125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9720" lvl="4" marL="2286000" marR="0" rtl="0" algn="l">
              <a:lnSpc>
                <a:spcPct val="114285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9720" lvl="5" marL="2743200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9720" lvl="6" marL="3200400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9720" lvl="7" marL="3657600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9720" lvl="8" marL="4114800" marR="0" rtl="0" algn="l">
              <a:lnSpc>
                <a:spcPct val="114285"/>
              </a:lnSpc>
              <a:spcBef>
                <a:spcPts val="420"/>
              </a:spcBef>
              <a:spcAft>
                <a:spcPts val="42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2" type="sldNum"/>
          </p:nvPr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3" name="Google Shape;13;p18"/>
          <p:cNvSpPr txBox="1"/>
          <p:nvPr/>
        </p:nvSpPr>
        <p:spPr>
          <a:xfrm>
            <a:off x="0" y="6007100"/>
            <a:ext cx="9144000" cy="58737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4" name="Google Shape;14;p18"/>
          <p:cNvSpPr txBox="1"/>
          <p:nvPr/>
        </p:nvSpPr>
        <p:spPr>
          <a:xfrm>
            <a:off x="0" y="449262"/>
            <a:ext cx="9144000" cy="58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descr="DGSOM_RGB_NEW.png" id="15" name="Google Shape;15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8175" y="6216650"/>
            <a:ext cx="1627187" cy="506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LA_H_RGB_NEW.png" id="16" name="Google Shape;1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23100" y="6327775"/>
            <a:ext cx="1425575" cy="30003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/>
        </p:nvSpPr>
        <p:spPr>
          <a:xfrm>
            <a:off x="0" y="6007100"/>
            <a:ext cx="9144000" cy="58737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3" name="Google Shape;53;p21"/>
          <p:cNvSpPr txBox="1"/>
          <p:nvPr/>
        </p:nvSpPr>
        <p:spPr>
          <a:xfrm>
            <a:off x="0" y="449262"/>
            <a:ext cx="9144000" cy="58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descr="DGSOM_RGB_NEW.png" id="54" name="Google Shape;54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8175" y="6216650"/>
            <a:ext cx="1627187" cy="506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LA_H_RGB_NEW.png" id="55" name="Google Shape;5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23100" y="6327775"/>
            <a:ext cx="1425575" cy="30003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1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7" name="Google Shape;57;p21"/>
          <p:cNvSpPr/>
          <p:nvPr/>
        </p:nvSpPr>
        <p:spPr>
          <a:xfrm>
            <a:off x="0" y="2554936"/>
            <a:ext cx="9144000" cy="16360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ABA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B9BAB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DGSOM_UCLA_H_RGB_NEW.png" id="58" name="Google Shape;5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7612" y="2921000"/>
            <a:ext cx="6694487" cy="92233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1"/>
          <p:cNvSpPr txBox="1"/>
          <p:nvPr>
            <p:ph type="title"/>
          </p:nvPr>
        </p:nvSpPr>
        <p:spPr>
          <a:xfrm>
            <a:off x="684212" y="596900"/>
            <a:ext cx="7769225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658812" y="1497012"/>
            <a:ext cx="7769225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marR="0" rtl="0" algn="l">
              <a:lnSpc>
                <a:spcPct val="111111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880" lvl="3" marL="1828800" marR="0" rtl="0" algn="l">
              <a:lnSpc>
                <a:spcPct val="1125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9720" lvl="4" marL="2286000" marR="0" rtl="0" algn="l">
              <a:lnSpc>
                <a:spcPct val="114285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9720" lvl="5" marL="2743200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9720" lvl="6" marL="3200400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9720" lvl="7" marL="3657600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9720" lvl="8" marL="4114800" marR="0" rtl="0" algn="l">
              <a:lnSpc>
                <a:spcPct val="114285"/>
              </a:lnSpc>
              <a:spcBef>
                <a:spcPts val="420"/>
              </a:spcBef>
              <a:spcAft>
                <a:spcPts val="42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/>
          <p:nvPr/>
        </p:nvSpPr>
        <p:spPr>
          <a:xfrm>
            <a:off x="0" y="6007100"/>
            <a:ext cx="9144000" cy="58737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4" name="Google Shape;64;p30"/>
          <p:cNvSpPr txBox="1"/>
          <p:nvPr/>
        </p:nvSpPr>
        <p:spPr>
          <a:xfrm>
            <a:off x="0" y="449262"/>
            <a:ext cx="9144000" cy="58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descr="DGSOM_RGB_NEW.png" id="65" name="Google Shape;65;p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8175" y="6216650"/>
            <a:ext cx="1627187" cy="506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LA_H_RGB_NEW.png" id="66" name="Google Shape;6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23100" y="6327775"/>
            <a:ext cx="1425575" cy="300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30"/>
          <p:cNvCxnSpPr/>
          <p:nvPr/>
        </p:nvCxnSpPr>
        <p:spPr>
          <a:xfrm flipH="1" rot="10800000">
            <a:off x="4567237" y="1549400"/>
            <a:ext cx="12700" cy="4279900"/>
          </a:xfrm>
          <a:prstGeom prst="straightConnector1">
            <a:avLst/>
          </a:prstGeom>
          <a:noFill/>
          <a:ln cap="flat" cmpd="sng" w="9525">
            <a:solidFill>
              <a:srgbClr val="5F6163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8" name="Google Shape;68;p30"/>
          <p:cNvSpPr txBox="1"/>
          <p:nvPr>
            <p:ph type="title"/>
          </p:nvPr>
        </p:nvSpPr>
        <p:spPr>
          <a:xfrm>
            <a:off x="684212" y="596900"/>
            <a:ext cx="7769225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30"/>
          <p:cNvSpPr txBox="1"/>
          <p:nvPr>
            <p:ph idx="1" type="body"/>
          </p:nvPr>
        </p:nvSpPr>
        <p:spPr>
          <a:xfrm>
            <a:off x="658812" y="1497012"/>
            <a:ext cx="7769225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marR="0" rtl="0" algn="l">
              <a:lnSpc>
                <a:spcPct val="111111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880" lvl="3" marL="1828800" marR="0" rtl="0" algn="l">
              <a:lnSpc>
                <a:spcPct val="1125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9720" lvl="4" marL="2286000" marR="0" rtl="0" algn="l">
              <a:lnSpc>
                <a:spcPct val="114285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9720" lvl="5" marL="2743200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9720" lvl="6" marL="3200400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9720" lvl="7" marL="3657600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9720" lvl="8" marL="4114800" marR="0" rtl="0" algn="l">
              <a:lnSpc>
                <a:spcPct val="114285"/>
              </a:lnSpc>
              <a:spcBef>
                <a:spcPts val="420"/>
              </a:spcBef>
              <a:spcAft>
                <a:spcPts val="42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30"/>
          <p:cNvSpPr txBox="1"/>
          <p:nvPr>
            <p:ph idx="12" type="sldNum"/>
          </p:nvPr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2"/>
          <p:cNvSpPr txBox="1"/>
          <p:nvPr/>
        </p:nvSpPr>
        <p:spPr>
          <a:xfrm>
            <a:off x="0" y="6007100"/>
            <a:ext cx="9144000" cy="58737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78" name="Google Shape;78;p32"/>
          <p:cNvSpPr txBox="1"/>
          <p:nvPr/>
        </p:nvSpPr>
        <p:spPr>
          <a:xfrm>
            <a:off x="0" y="449262"/>
            <a:ext cx="9144000" cy="58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descr="DGSOM_RGB_NEW.png" id="79" name="Google Shape;79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8175" y="6216650"/>
            <a:ext cx="1627187" cy="506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LA_H_RGB_NEW.png" id="80" name="Google Shape;8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23100" y="6327775"/>
            <a:ext cx="1425575" cy="300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32"/>
          <p:cNvCxnSpPr/>
          <p:nvPr/>
        </p:nvCxnSpPr>
        <p:spPr>
          <a:xfrm flipH="1" rot="10800000">
            <a:off x="4567237" y="1549400"/>
            <a:ext cx="12700" cy="4279900"/>
          </a:xfrm>
          <a:prstGeom prst="straightConnector1">
            <a:avLst/>
          </a:prstGeom>
          <a:noFill/>
          <a:ln cap="flat" cmpd="sng" w="9525">
            <a:solidFill>
              <a:srgbClr val="5F6163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2" name="Google Shape;82;p32"/>
          <p:cNvSpPr txBox="1"/>
          <p:nvPr>
            <p:ph type="title"/>
          </p:nvPr>
        </p:nvSpPr>
        <p:spPr>
          <a:xfrm>
            <a:off x="684212" y="596900"/>
            <a:ext cx="7769225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2"/>
          <p:cNvSpPr txBox="1"/>
          <p:nvPr>
            <p:ph idx="1" type="body"/>
          </p:nvPr>
        </p:nvSpPr>
        <p:spPr>
          <a:xfrm>
            <a:off x="658812" y="1497012"/>
            <a:ext cx="7769225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marR="0" rtl="0" algn="l">
              <a:lnSpc>
                <a:spcPct val="111111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880" lvl="3" marL="1828800" marR="0" rtl="0" algn="l">
              <a:lnSpc>
                <a:spcPct val="1125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9720" lvl="4" marL="2286000" marR="0" rtl="0" algn="l">
              <a:lnSpc>
                <a:spcPct val="114285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9720" lvl="5" marL="2743200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9720" lvl="6" marL="3200400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9720" lvl="7" marL="3657600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9720" lvl="8" marL="4114800" marR="0" rtl="0" algn="l">
              <a:lnSpc>
                <a:spcPct val="114285"/>
              </a:lnSpc>
              <a:spcBef>
                <a:spcPts val="420"/>
              </a:spcBef>
              <a:spcAft>
                <a:spcPts val="42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2"/>
          <p:cNvSpPr txBox="1"/>
          <p:nvPr>
            <p:ph idx="12" type="sldNum"/>
          </p:nvPr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4"/>
          <p:cNvSpPr txBox="1"/>
          <p:nvPr/>
        </p:nvSpPr>
        <p:spPr>
          <a:xfrm>
            <a:off x="0" y="6007100"/>
            <a:ext cx="9144000" cy="58737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2" name="Google Shape;92;p34"/>
          <p:cNvSpPr txBox="1"/>
          <p:nvPr/>
        </p:nvSpPr>
        <p:spPr>
          <a:xfrm>
            <a:off x="0" y="449262"/>
            <a:ext cx="9144000" cy="58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descr="DGSOM_RGB_NEW.png" id="93" name="Google Shape;93;p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8175" y="6216650"/>
            <a:ext cx="1627187" cy="506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LA_H_RGB_NEW.png" id="94" name="Google Shape;9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23100" y="6327775"/>
            <a:ext cx="1425575" cy="30003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4"/>
          <p:cNvSpPr txBox="1"/>
          <p:nvPr/>
        </p:nvSpPr>
        <p:spPr>
          <a:xfrm>
            <a:off x="8343900" y="1143000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4"/>
          <p:cNvSpPr txBox="1"/>
          <p:nvPr>
            <p:ph type="title"/>
          </p:nvPr>
        </p:nvSpPr>
        <p:spPr>
          <a:xfrm>
            <a:off x="684212" y="596900"/>
            <a:ext cx="7769225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34"/>
          <p:cNvSpPr txBox="1"/>
          <p:nvPr>
            <p:ph idx="1" type="body"/>
          </p:nvPr>
        </p:nvSpPr>
        <p:spPr>
          <a:xfrm>
            <a:off x="658812" y="1497012"/>
            <a:ext cx="7769225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marR="0" rtl="0" algn="l">
              <a:lnSpc>
                <a:spcPct val="111111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880" lvl="3" marL="1828800" marR="0" rtl="0" algn="l">
              <a:lnSpc>
                <a:spcPct val="1125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9720" lvl="4" marL="2286000" marR="0" rtl="0" algn="l">
              <a:lnSpc>
                <a:spcPct val="114285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9720" lvl="5" marL="2743200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9720" lvl="6" marL="3200400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9720" lvl="7" marL="3657600" marR="0" rtl="0" algn="l">
              <a:lnSpc>
                <a:spcPct val="114285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9720" lvl="8" marL="4114800" marR="0" rtl="0" algn="l">
              <a:lnSpc>
                <a:spcPct val="114285"/>
              </a:lnSpc>
              <a:spcBef>
                <a:spcPts val="420"/>
              </a:spcBef>
              <a:spcAft>
                <a:spcPts val="420"/>
              </a:spcAft>
              <a:buClr>
                <a:schemeClr val="accent2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34"/>
          <p:cNvSpPr txBox="1"/>
          <p:nvPr>
            <p:ph idx="12" type="sldNum"/>
          </p:nvPr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4.jp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/>
          <p:nvPr/>
        </p:nvSpPr>
        <p:spPr>
          <a:xfrm>
            <a:off x="6264275" y="2965450"/>
            <a:ext cx="1841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>
            <p:ph type="ctrTitle"/>
          </p:nvPr>
        </p:nvSpPr>
        <p:spPr>
          <a:xfrm>
            <a:off x="685800" y="22431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"/>
              <a:buNone/>
            </a:pPr>
            <a:r>
              <a:rPr b="1" i="0" lang="en-US" sz="4800" u="none">
                <a:solidFill>
                  <a:schemeClr val="dk1"/>
                </a:solidFill>
              </a:rPr>
              <a:t>Solving the Latinx Physician Shortage</a:t>
            </a:r>
            <a:endParaRPr b="1"/>
          </a:p>
        </p:txBody>
      </p:sp>
      <p:pic>
        <p:nvPicPr>
          <p:cNvPr descr="A close up of a logo&#10;&#10;Description automatically generated" id="107" name="Google Shape;107;p1"/>
          <p:cNvPicPr preferRelativeResize="0"/>
          <p:nvPr/>
        </p:nvPicPr>
        <p:blipFill rotWithShape="1">
          <a:blip r:embed="rId3">
            <a:alphaModFix/>
          </a:blip>
          <a:srcRect b="0" l="0" r="0" t="8685"/>
          <a:stretch/>
        </p:blipFill>
        <p:spPr>
          <a:xfrm>
            <a:off x="3271837" y="6115050"/>
            <a:ext cx="2600325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685800" y="448786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"/>
              <a:buNone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Yohualli B. Anaya, MD, MPH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b="0" i="0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Assistant Clinical Professor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b="0" i="0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Department of Family Medicine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b="0" i="0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David Geffen School of Medicine | UCLA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/>
          <p:nvPr>
            <p:ph type="title"/>
          </p:nvPr>
        </p:nvSpPr>
        <p:spPr>
          <a:xfrm>
            <a:off x="71437" y="412750"/>
            <a:ext cx="9144000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"/>
              <a:buNone/>
            </a:pPr>
            <a:r>
              <a:rPr b="0" i="0" lang="en-US" sz="31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Policy Recommendations to Increase URMs in Medicine </a:t>
            </a:r>
            <a:endParaRPr/>
          </a:p>
        </p:txBody>
      </p:sp>
      <p:sp>
        <p:nvSpPr>
          <p:cNvPr id="182" name="Google Shape;182;p10"/>
          <p:cNvSpPr txBox="1"/>
          <p:nvPr>
            <p:ph idx="1" type="body"/>
          </p:nvPr>
        </p:nvSpPr>
        <p:spPr>
          <a:xfrm>
            <a:off x="658812" y="1497012"/>
            <a:ext cx="7769225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6212" lvl="0" marL="176212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Incentivize practice in linguistically underserved regions </a:t>
            </a:r>
            <a:endParaRPr/>
          </a:p>
          <a:p>
            <a:pPr indent="-133350" lvl="1" marL="51435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Incentivize medical students who pursue primary care by providing financial support.</a:t>
            </a:r>
            <a:endParaRPr sz="1900"/>
          </a:p>
          <a:p>
            <a:pPr indent="-114300" lvl="1" marL="51435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Institute a health professional shortage area designation for language gap areas.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17474" lvl="2" marL="855662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Incentivize bilingual trainees and physicians</a:t>
            </a:r>
            <a:endParaRPr/>
          </a:p>
          <a:p>
            <a:pPr indent="-133350" lvl="1" marL="51435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/>
              <a:t>Retain &amp; support primary care physicians in language gap areas.</a:t>
            </a:r>
            <a:endParaRPr sz="1900"/>
          </a:p>
          <a:p>
            <a:pPr indent="-133350" lvl="1" marL="51435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Residency slots: encourage expansion in programs that serve language gap areas.</a:t>
            </a:r>
            <a:endParaRPr sz="1900"/>
          </a:p>
          <a:p>
            <a:pPr indent="-117474" lvl="2" marL="855662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Song-Brown </a:t>
            </a:r>
            <a:endParaRPr/>
          </a:p>
          <a:p>
            <a:pPr indent="-133350" lvl="1" marL="51435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funding support IMG training programs that bolster match competitiveness for linguistically-capable IMGs.</a:t>
            </a:r>
            <a:endParaRPr sz="1900"/>
          </a:p>
        </p:txBody>
      </p:sp>
      <p:sp>
        <p:nvSpPr>
          <p:cNvPr id="183" name="Google Shape;183;p10"/>
          <p:cNvSpPr txBox="1"/>
          <p:nvPr/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A close up of a logo&#10;&#10;Description automatically generated" id="184" name="Google Shape;1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1525" y="6070600"/>
            <a:ext cx="2520950" cy="7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7a4959784_0_0"/>
          <p:cNvSpPr txBox="1"/>
          <p:nvPr>
            <p:ph type="ctrTitle"/>
          </p:nvPr>
        </p:nvSpPr>
        <p:spPr>
          <a:xfrm>
            <a:off x="685800" y="25273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Thoughts</a:t>
            </a:r>
            <a:endParaRPr/>
          </a:p>
        </p:txBody>
      </p:sp>
      <p:sp>
        <p:nvSpPr>
          <p:cNvPr id="191" name="Google Shape;191;g87a4959784_0_0"/>
          <p:cNvSpPr txBox="1"/>
          <p:nvPr>
            <p:ph idx="12" type="sldNum"/>
          </p:nvPr>
        </p:nvSpPr>
        <p:spPr>
          <a:xfrm>
            <a:off x="7197725" y="6550025"/>
            <a:ext cx="1828800" cy="29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/>
          <p:nvPr>
            <p:ph type="title"/>
          </p:nvPr>
        </p:nvSpPr>
        <p:spPr>
          <a:xfrm>
            <a:off x="684212" y="596900"/>
            <a:ext cx="7769225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Acknowledgements</a:t>
            </a:r>
            <a:endParaRPr/>
          </a:p>
        </p:txBody>
      </p:sp>
      <p:sp>
        <p:nvSpPr>
          <p:cNvPr id="197" name="Google Shape;197;p11"/>
          <p:cNvSpPr txBox="1"/>
          <p:nvPr>
            <p:ph idx="1" type="body"/>
          </p:nvPr>
        </p:nvSpPr>
        <p:spPr>
          <a:xfrm>
            <a:off x="658812" y="1614487"/>
            <a:ext cx="7769225" cy="4341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6212" lvl="0" marL="176212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Support and funding for this research was provided by the Center for the Study of Latino Health and Culture (</a:t>
            </a:r>
            <a:r>
              <a:rPr b="1" i="0" lang="en-US" sz="2400" u="none">
                <a:solidFill>
                  <a:schemeClr val="accent1"/>
                </a:solidFill>
              </a:rPr>
              <a:t>CESLAC</a:t>
            </a:r>
            <a:r>
              <a:rPr b="0" i="0" lang="en-US" sz="24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) at the David Geffen School of Medicine UCLA and the Latino Policy and Politics Initiative (</a:t>
            </a:r>
            <a:r>
              <a:rPr b="1" i="0" lang="en-US" sz="2400" u="none">
                <a:solidFill>
                  <a:schemeClr val="accent1"/>
                </a:solidFill>
              </a:rPr>
              <a:t>LPPI</a:t>
            </a:r>
            <a:r>
              <a:rPr b="0" i="0" lang="en-US" sz="24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) at UCLA.</a:t>
            </a:r>
            <a:endParaRPr/>
          </a:p>
          <a:p>
            <a:pPr indent="-176212" lvl="0" marL="176212" marR="0" rtl="0" algn="l">
              <a:lnSpc>
                <a:spcPct val="116666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accent1"/>
                </a:solidFill>
              </a:rPr>
              <a:t>CAL-IHEA</a:t>
            </a:r>
            <a:r>
              <a:rPr b="0" i="0" lang="en-US" sz="24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for hosting this event.</a:t>
            </a:r>
            <a:endParaRPr/>
          </a:p>
          <a:p>
            <a:pPr indent="-176212" lvl="0" marL="176212" marR="0" rtl="0" algn="l">
              <a:lnSpc>
                <a:spcPct val="116666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authors’ views and recommendations do not necessarily represent those of CESLAC, LPPI, Cal-IHEA or the Regents of the University of California.</a:t>
            </a:r>
            <a:endParaRPr/>
          </a:p>
        </p:txBody>
      </p:sp>
      <p:sp>
        <p:nvSpPr>
          <p:cNvPr id="198" name="Google Shape;198;p11"/>
          <p:cNvSpPr txBox="1"/>
          <p:nvPr/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A close up of a logo&#10;&#10;Description automatically generated" id="199" name="Google Shape;19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1525" y="6070600"/>
            <a:ext cx="2520950" cy="7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204" name="Google Shape;204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6025" y="558800"/>
            <a:ext cx="4171950" cy="53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2"/>
          <p:cNvSpPr txBox="1"/>
          <p:nvPr/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A close up of a logo&#10;&#10;Description automatically generated" id="206" name="Google Shape;20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1525" y="6070600"/>
            <a:ext cx="2520950" cy="7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211" name="Google Shape;21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9725" y="736600"/>
            <a:ext cx="3384550" cy="105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/>
          <p:nvPr>
            <p:ph type="title"/>
          </p:nvPr>
        </p:nvSpPr>
        <p:spPr>
          <a:xfrm>
            <a:off x="684212" y="596900"/>
            <a:ext cx="7769225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Supplementary Slides </a:t>
            </a:r>
            <a:endParaRPr/>
          </a:p>
        </p:txBody>
      </p:sp>
      <p:sp>
        <p:nvSpPr>
          <p:cNvPr id="217" name="Google Shape;217;p14"/>
          <p:cNvSpPr txBox="1"/>
          <p:nvPr/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A screenshot of a cell phone&#10;&#10;Description automatically generated" id="218" name="Google Shape;218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475" y="1860550"/>
            <a:ext cx="814705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19" name="Google Shape;21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1525" y="6070600"/>
            <a:ext cx="2520950" cy="7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"/>
          <p:cNvSpPr txBox="1"/>
          <p:nvPr>
            <p:ph type="title"/>
          </p:nvPr>
        </p:nvSpPr>
        <p:spPr>
          <a:xfrm>
            <a:off x="684212" y="596900"/>
            <a:ext cx="7769225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Supplementary Slides </a:t>
            </a:r>
            <a:endParaRPr/>
          </a:p>
        </p:txBody>
      </p:sp>
      <p:pic>
        <p:nvPicPr>
          <p:cNvPr descr="Top languages spoken in California" id="225" name="Google Shape;225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2212" y="1508125"/>
            <a:ext cx="4213225" cy="445928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5"/>
          <p:cNvSpPr txBox="1"/>
          <p:nvPr/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A close up of a logo&#10;&#10;Description automatically generated" id="227" name="Google Shape;22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1525" y="6070600"/>
            <a:ext cx="2520950" cy="7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"/>
          <p:cNvSpPr txBox="1"/>
          <p:nvPr>
            <p:ph type="title"/>
          </p:nvPr>
        </p:nvSpPr>
        <p:spPr>
          <a:xfrm>
            <a:off x="684212" y="596900"/>
            <a:ext cx="7769225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Supplementary Slides </a:t>
            </a:r>
            <a:endParaRPr/>
          </a:p>
        </p:txBody>
      </p:sp>
      <p:sp>
        <p:nvSpPr>
          <p:cNvPr id="233" name="Google Shape;233;p16"/>
          <p:cNvSpPr txBox="1"/>
          <p:nvPr/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A screenshot of a cell phone&#10;&#10;Description automatically generated" id="234" name="Google Shape;234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487" y="1497012"/>
            <a:ext cx="7635875" cy="4459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35" name="Google Shape;23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1525" y="6070600"/>
            <a:ext cx="2520950" cy="7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240" name="Google Shape;24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9775" y="608638"/>
            <a:ext cx="4204451" cy="13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>
            <p:ph type="title"/>
          </p:nvPr>
        </p:nvSpPr>
        <p:spPr>
          <a:xfrm>
            <a:off x="684212" y="596900"/>
            <a:ext cx="7769225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Composition of Medical School Graduates</a:t>
            </a:r>
            <a:b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b="0" i="0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Latinos Make Up 40% of the CA Population But only 11% of MD Graduates</a:t>
            </a:r>
            <a:endParaRPr/>
          </a:p>
        </p:txBody>
      </p:sp>
      <p:pic>
        <p:nvPicPr>
          <p:cNvPr descr="A screenshot of a cell phone&#10;&#10;Description automatically generated" id="114" name="Google Shape;114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5423" l="2133" r="2835" t="2941"/>
          <a:stretch/>
        </p:blipFill>
        <p:spPr>
          <a:xfrm>
            <a:off x="319087" y="1809750"/>
            <a:ext cx="8499475" cy="306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A close up of a logo&#10;&#10;Description automatically generated" id="116" name="Google Shape;11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8350" y="6070600"/>
            <a:ext cx="2520950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117" name="Google Shape;117;p2"/>
          <p:cNvPicPr preferRelativeResize="0"/>
          <p:nvPr/>
        </p:nvPicPr>
        <p:blipFill rotWithShape="1">
          <a:blip r:embed="rId3">
            <a:alphaModFix/>
          </a:blip>
          <a:srcRect b="0" l="57337" r="0" t="87600"/>
          <a:stretch/>
        </p:blipFill>
        <p:spPr>
          <a:xfrm>
            <a:off x="7142162" y="4524375"/>
            <a:ext cx="1676400" cy="32226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684212" y="5168900"/>
            <a:ext cx="7769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Medical school graduates data source: </a:t>
            </a: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AAMC Data &amp; Facts Table B-6.1 for total graduates by U.S. Medical School and Race/Ethnicity (alone) (GME year 2016-2017). Data excludes percentage estimates for other race/ethnicity; multiple race/ethnicity; unknown race/ethnicity; and non-U.S. citizens or non-permanent residents.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 estimate data source: </a:t>
            </a: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Census Bureau, 2016 American Community Survey (ACS) 1-Year Estimates for Total Population by Race (Table B02001) and Hispanic or Latino Origin by Race (Table B03002). </a:t>
            </a: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total state population estimate excludes non-Hispanic/Latino and Hispanic/Latino populations who reported “some other race alone” or “two or more races”.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>
            <p:ph type="title"/>
          </p:nvPr>
        </p:nvSpPr>
        <p:spPr>
          <a:xfrm>
            <a:off x="684212" y="596900"/>
            <a:ext cx="7769225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Latino Resident Physician Shortage</a:t>
            </a:r>
            <a:endParaRPr sz="3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descr="A close up of a map&#10;&#10;Description automatically generated" id="124" name="Google Shape;124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547" l="0" r="1848" t="0"/>
          <a:stretch/>
        </p:blipFill>
        <p:spPr>
          <a:xfrm>
            <a:off x="1135062" y="1497012"/>
            <a:ext cx="6691312" cy="434498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cxnSp>
        <p:nvCxnSpPr>
          <p:cNvPr id="126" name="Google Shape;126;p3"/>
          <p:cNvCxnSpPr/>
          <p:nvPr/>
        </p:nvCxnSpPr>
        <p:spPr>
          <a:xfrm rot="10800000">
            <a:off x="7410450" y="4786312"/>
            <a:ext cx="1042987" cy="0"/>
          </a:xfrm>
          <a:prstGeom prst="straightConnector1">
            <a:avLst/>
          </a:prstGeom>
          <a:noFill/>
          <a:ln cap="flat" cmpd="sng" w="47625">
            <a:solidFill>
              <a:srgbClr val="FFC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pic>
        <p:nvPicPr>
          <p:cNvPr descr="A close up of a logo&#10;&#10;Description automatically generated" id="127" name="Google Shape;12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8350" y="6070600"/>
            <a:ext cx="2520950" cy="7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>
            <p:ph type="title"/>
          </p:nvPr>
        </p:nvSpPr>
        <p:spPr>
          <a:xfrm>
            <a:off x="684212" y="596900"/>
            <a:ext cx="7769225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California’s Language Concordance Mismatch</a:t>
            </a:r>
            <a:b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Clear Evidence for Increasing Physician Diversity</a:t>
            </a:r>
            <a:endParaRPr/>
          </a:p>
        </p:txBody>
      </p:sp>
      <p:pic>
        <p:nvPicPr>
          <p:cNvPr descr="A screenshot of a cell phone&#10;&#10;Description automatically generated" id="133" name="Google Shape;133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35668"/>
          <a:stretch/>
        </p:blipFill>
        <p:spPr>
          <a:xfrm>
            <a:off x="1243012" y="1689100"/>
            <a:ext cx="6651625" cy="427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A close up of a logo&#10;&#10;Description automatically generated" id="135" name="Google Shape;13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8350" y="6070600"/>
            <a:ext cx="2520950" cy="7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6543675" y="4327525"/>
            <a:ext cx="474662" cy="1127125"/>
          </a:xfrm>
          <a:prstGeom prst="rect">
            <a:avLst/>
          </a:prstGeom>
          <a:noFill/>
          <a:ln cap="flat" cmpd="sng" w="476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>
            <p:ph type="title"/>
          </p:nvPr>
        </p:nvSpPr>
        <p:spPr>
          <a:xfrm>
            <a:off x="0" y="596900"/>
            <a:ext cx="9144000" cy="11017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"/>
              <a:buNone/>
            </a:pPr>
            <a:r>
              <a:rPr b="0" i="0" lang="en-US" sz="3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Underrepresentation of Latino Physicians in California Compared to the Supply of NHW Physicians</a:t>
            </a:r>
            <a:endParaRPr/>
          </a:p>
        </p:txBody>
      </p:sp>
      <p:pic>
        <p:nvPicPr>
          <p:cNvPr descr="A screenshot of a cell phone&#10;&#10;Description automatically generated" id="142" name="Google Shape;142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8229" l="0" r="0" t="31675"/>
          <a:stretch/>
        </p:blipFill>
        <p:spPr>
          <a:xfrm>
            <a:off x="1830387" y="2006600"/>
            <a:ext cx="5483225" cy="16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/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A close up of a logo&#10;&#10;Description automatically generated" id="144" name="Google Shape;14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8350" y="6069012"/>
            <a:ext cx="2520950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social media post&#10;&#10;Description automatically generated" id="145" name="Google Shape;145;p5"/>
          <p:cNvPicPr preferRelativeResize="0"/>
          <p:nvPr/>
        </p:nvPicPr>
        <p:blipFill rotWithShape="1">
          <a:blip r:embed="rId5">
            <a:alphaModFix/>
          </a:blip>
          <a:srcRect b="0" l="0" r="4513" t="0"/>
          <a:stretch/>
        </p:blipFill>
        <p:spPr>
          <a:xfrm>
            <a:off x="34925" y="4121150"/>
            <a:ext cx="9109075" cy="1389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>
            <p:ph type="title"/>
          </p:nvPr>
        </p:nvSpPr>
        <p:spPr>
          <a:xfrm>
            <a:off x="684212" y="596900"/>
            <a:ext cx="7769225" cy="11017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5 Centuries to Reach Parity</a:t>
            </a:r>
            <a:b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How Long It Will Take To Address California’s Latino Physician Shortage</a:t>
            </a:r>
            <a:endParaRPr/>
          </a:p>
        </p:txBody>
      </p:sp>
      <p:pic>
        <p:nvPicPr>
          <p:cNvPr descr="A screenshot of a cell phone&#10;&#10;Description automatically generated" id="151" name="Google Shape;151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27946"/>
          <a:stretch/>
        </p:blipFill>
        <p:spPr>
          <a:xfrm>
            <a:off x="1881187" y="1935162"/>
            <a:ext cx="5381625" cy="387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 txBox="1"/>
          <p:nvPr/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A close up of a logo&#10;&#10;Description automatically generated" id="153" name="Google Shape;15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8350" y="6070600"/>
            <a:ext cx="2520950" cy="7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/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59" name="Google Shape;159;p7"/>
          <p:cNvSpPr txBox="1"/>
          <p:nvPr>
            <p:ph type="ctrTitle"/>
          </p:nvPr>
        </p:nvSpPr>
        <p:spPr>
          <a:xfrm>
            <a:off x="685800" y="25273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"/>
              <a:buNone/>
            </a:pPr>
            <a:r>
              <a:rPr b="0" i="0" lang="en-US" sz="4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Policy Solutions</a:t>
            </a:r>
            <a:endParaRPr/>
          </a:p>
        </p:txBody>
      </p:sp>
      <p:pic>
        <p:nvPicPr>
          <p:cNvPr descr="A close up of a logo&#10;&#10;Description automatically generated" id="160" name="Google Shape;1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1525" y="6070600"/>
            <a:ext cx="2520950" cy="7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/>
          <p:nvPr>
            <p:ph type="title"/>
          </p:nvPr>
        </p:nvSpPr>
        <p:spPr>
          <a:xfrm>
            <a:off x="71437" y="412750"/>
            <a:ext cx="9144000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"/>
              <a:buNone/>
            </a:pPr>
            <a:r>
              <a:rPr b="0" i="0" lang="en-US" sz="31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Policy Recommendations to Increase URMs in Medicine </a:t>
            </a:r>
            <a:endParaRPr/>
          </a:p>
        </p:txBody>
      </p:sp>
      <p:sp>
        <p:nvSpPr>
          <p:cNvPr id="166" name="Google Shape;166;p8"/>
          <p:cNvSpPr txBox="1"/>
          <p:nvPr>
            <p:ph idx="1" type="body"/>
          </p:nvPr>
        </p:nvSpPr>
        <p:spPr>
          <a:xfrm>
            <a:off x="658812" y="1485900"/>
            <a:ext cx="7769225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6212" lvl="0" marL="1762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4BE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3284BE"/>
                </a:solidFill>
                <a:latin typeface="Arial"/>
                <a:ea typeface="Arial"/>
                <a:cs typeface="Arial"/>
                <a:sym typeface="Arial"/>
              </a:rPr>
              <a:t>Increase financial resources available to support prospective URM physicians</a:t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1" marL="5143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 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loan repayment programs and scholarships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ease the financial burden of medical education, particularly for language-capable students, trainees, and physicians. </a:t>
            </a:r>
            <a:endParaRPr/>
          </a:p>
          <a:p>
            <a:pPr indent="-176212" lvl="0" marL="176212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Address academic and structural disadvantages by</a:t>
            </a:r>
            <a:endParaRPr/>
          </a:p>
          <a:p>
            <a:pPr indent="-114300" lvl="1" marL="5143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Coordinating and expanding 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Pipeline Programs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17474" lvl="2" marL="855662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Recruit and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prepar</a:t>
            </a:r>
            <a:r>
              <a:rPr b="1" lang="en-US" sz="1600">
                <a:solidFill>
                  <a:srgbClr val="0070C0"/>
                </a:solidFill>
              </a:rPr>
              <a:t>e</a:t>
            </a:r>
            <a:r>
              <a:rPr b="0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students from underrepresented and low-income backgrounds and provid</a:t>
            </a:r>
            <a:r>
              <a:rPr lang="en-US" sz="1600"/>
              <a:t>e</a:t>
            </a:r>
            <a:r>
              <a:rPr b="0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opportunities</a:t>
            </a:r>
            <a:endParaRPr/>
          </a:p>
          <a:p>
            <a:pPr indent="-114300" lvl="1" marL="5143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funding to support the expansion of pipeline programs</a:t>
            </a:r>
            <a:endParaRPr/>
          </a:p>
          <a:p>
            <a:pPr indent="-117474" lvl="2" marL="855662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Fund systematic evaluation</a:t>
            </a:r>
            <a:r>
              <a:rPr lang="en-US" sz="1600"/>
              <a:t>, collect and disseminate</a:t>
            </a:r>
            <a:r>
              <a:rPr b="0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best practices</a:t>
            </a:r>
            <a:endParaRPr/>
          </a:p>
          <a:p>
            <a:pPr indent="-114300" lvl="1" marL="5143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Pursue institutional partnerships to provide 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academic support, advising,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health career development support. </a:t>
            </a:r>
            <a:endParaRPr/>
          </a:p>
          <a:p>
            <a:pPr indent="-61912" lvl="0" marL="176213" marR="0" rtl="0" algn="l">
              <a:lnSpc>
                <a:spcPct val="155555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A close up of a logo&#10;&#10;Description automatically generated" id="168" name="Google Shape;1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2950" y="6070600"/>
            <a:ext cx="2520950" cy="7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/>
          <p:nvPr>
            <p:ph type="title"/>
          </p:nvPr>
        </p:nvSpPr>
        <p:spPr>
          <a:xfrm>
            <a:off x="71437" y="412750"/>
            <a:ext cx="9144000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"/>
              <a:buNone/>
            </a:pPr>
            <a:r>
              <a:rPr b="0" i="0" lang="en-US" sz="31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Policy Recommendations to Increase URMs in Medicine </a:t>
            </a:r>
            <a:endParaRPr/>
          </a:p>
        </p:txBody>
      </p:sp>
      <p:sp>
        <p:nvSpPr>
          <p:cNvPr id="174" name="Google Shape;174;p9"/>
          <p:cNvSpPr txBox="1"/>
          <p:nvPr>
            <p:ph idx="1" type="body"/>
          </p:nvPr>
        </p:nvSpPr>
        <p:spPr>
          <a:xfrm>
            <a:off x="658812" y="1449387"/>
            <a:ext cx="7769225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6212" lvl="0" marL="1762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4BE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3284BE"/>
                </a:solidFill>
                <a:latin typeface="Arial"/>
                <a:ea typeface="Arial"/>
                <a:cs typeface="Arial"/>
                <a:sym typeface="Arial"/>
              </a:rPr>
              <a:t>Increase recruitment and training of linguistically capable students and residents </a:t>
            </a:r>
            <a:endParaRPr/>
          </a:p>
          <a:p>
            <a:pPr indent="-114300" lvl="1" marL="51435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SzPts val="1440"/>
              <a:buChar char="•"/>
            </a:pPr>
            <a:r>
              <a:rPr b="1" lang="en-US" sz="1800"/>
              <a:t>Protect</a:t>
            </a:r>
            <a:r>
              <a:rPr lang="en-US" sz="1800"/>
              <a:t> the ability of active physicians, medical students, and residents who depend on the </a:t>
            </a:r>
            <a:r>
              <a:rPr b="1" lang="en-US" sz="1800"/>
              <a:t>DACA </a:t>
            </a:r>
            <a:r>
              <a:rPr lang="en-US" sz="1800"/>
              <a:t>program to study and practice medicine in the U.S. </a:t>
            </a:r>
            <a:endParaRPr/>
          </a:p>
          <a:p>
            <a:pPr indent="-107315" lvl="2" marL="855662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80"/>
              <a:buChar char="•"/>
            </a:pPr>
            <a:r>
              <a:rPr lang="en-US" sz="1600"/>
              <a:t>Ensure medical schools continue to consider students for admission </a:t>
            </a:r>
            <a:r>
              <a:rPr b="1" lang="en-US" sz="1600">
                <a:solidFill>
                  <a:srgbClr val="0070C0"/>
                </a:solidFill>
              </a:rPr>
              <a:t>regardless</a:t>
            </a:r>
            <a:r>
              <a:rPr lang="en-US" sz="1600"/>
              <a:t> of undocumented or DACA status. </a:t>
            </a:r>
            <a:endParaRPr/>
          </a:p>
          <a:p>
            <a:pPr indent="-107315" lvl="2" marL="855662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80"/>
              <a:buChar char="•"/>
            </a:pPr>
            <a:r>
              <a:rPr lang="en-US" sz="1600">
                <a:solidFill>
                  <a:schemeClr val="accent2"/>
                </a:solidFill>
              </a:rPr>
              <a:t>Advocate </a:t>
            </a:r>
            <a:r>
              <a:rPr b="1" lang="en-US" sz="1600">
                <a:solidFill>
                  <a:srgbClr val="0070C0"/>
                </a:solidFill>
              </a:rPr>
              <a:t>against the termination of DACA</a:t>
            </a:r>
            <a:r>
              <a:rPr lang="en-US" sz="1600">
                <a:solidFill>
                  <a:schemeClr val="accent2"/>
                </a:solidFill>
              </a:rPr>
              <a:t>.</a:t>
            </a:r>
            <a:endParaRPr sz="1600">
              <a:solidFill>
                <a:schemeClr val="accent2"/>
              </a:solidFill>
            </a:endParaRPr>
          </a:p>
          <a:p>
            <a:pPr indent="-114300" lvl="1" marL="51435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Incentivize medical schools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prioritize the matriculation of linguistically capable students and students specifically interested in pursuing primary care in underserved areas. </a:t>
            </a:r>
            <a:endParaRPr/>
          </a:p>
          <a:p>
            <a:pPr indent="-117474" lvl="2" marL="8556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Ensure their success: appropriate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r>
              <a:rPr b="0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of traditionally disadvantaged students</a:t>
            </a:r>
            <a:endParaRPr/>
          </a:p>
          <a:p>
            <a:pPr indent="-117475" lvl="2" marL="8556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Protect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Song-Brown</a:t>
            </a:r>
            <a:r>
              <a:rPr b="0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Physician-Training Program funding </a:t>
            </a:r>
            <a:endParaRPr/>
          </a:p>
          <a:p>
            <a:pPr indent="-74613" lvl="0" marL="176213" marR="0" rtl="0" algn="l">
              <a:lnSpc>
                <a:spcPct val="175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 txBox="1"/>
          <p:nvPr/>
        </p:nvSpPr>
        <p:spPr>
          <a:xfrm>
            <a:off x="7197725" y="6550025"/>
            <a:ext cx="1828800" cy="29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A close up of a logo&#10;&#10;Description automatically generated" id="176" name="Google Shape;17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1525" y="6070600"/>
            <a:ext cx="2520950" cy="7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Default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8B8D8E"/>
      </a:lt2>
      <a:accent1>
        <a:srgbClr val="3284BE"/>
      </a:accent1>
      <a:accent2>
        <a:srgbClr val="616365"/>
      </a:accent2>
      <a:accent3>
        <a:srgbClr val="FFFFFF"/>
      </a:accent3>
      <a:accent4>
        <a:srgbClr val="000000"/>
      </a:accent4>
      <a:accent5>
        <a:srgbClr val="B3B9C8"/>
      </a:accent5>
      <a:accent6>
        <a:srgbClr val="57595B"/>
      </a:accent6>
      <a:hlink>
        <a:srgbClr val="F1E3BB"/>
      </a:hlink>
      <a:folHlink>
        <a:srgbClr val="FFB61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Default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8B8D8E"/>
      </a:lt2>
      <a:accent1>
        <a:srgbClr val="3284BE"/>
      </a:accent1>
      <a:accent2>
        <a:srgbClr val="616365"/>
      </a:accent2>
      <a:accent3>
        <a:srgbClr val="FFFFFF"/>
      </a:accent3>
      <a:accent4>
        <a:srgbClr val="000000"/>
      </a:accent4>
      <a:accent5>
        <a:srgbClr val="B3B9C8"/>
      </a:accent5>
      <a:accent6>
        <a:srgbClr val="57595B"/>
      </a:accent6>
      <a:hlink>
        <a:srgbClr val="F1E3BB"/>
      </a:hlink>
      <a:folHlink>
        <a:srgbClr val="FFB61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8B8D8E"/>
      </a:lt2>
      <a:accent1>
        <a:srgbClr val="3284BE"/>
      </a:accent1>
      <a:accent2>
        <a:srgbClr val="616365"/>
      </a:accent2>
      <a:accent3>
        <a:srgbClr val="FFFFFF"/>
      </a:accent3>
      <a:accent4>
        <a:srgbClr val="000000"/>
      </a:accent4>
      <a:accent5>
        <a:srgbClr val="B3B9C8"/>
      </a:accent5>
      <a:accent6>
        <a:srgbClr val="57595B"/>
      </a:accent6>
      <a:hlink>
        <a:srgbClr val="F1E3BB"/>
      </a:hlink>
      <a:folHlink>
        <a:srgbClr val="FFB61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_Default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8B8D8E"/>
      </a:lt2>
      <a:accent1>
        <a:srgbClr val="3284BE"/>
      </a:accent1>
      <a:accent2>
        <a:srgbClr val="616365"/>
      </a:accent2>
      <a:accent3>
        <a:srgbClr val="FFFFFF"/>
      </a:accent3>
      <a:accent4>
        <a:srgbClr val="000000"/>
      </a:accent4>
      <a:accent5>
        <a:srgbClr val="B3B9C8"/>
      </a:accent5>
      <a:accent6>
        <a:srgbClr val="57595B"/>
      </a:accent6>
      <a:hlink>
        <a:srgbClr val="F1E3BB"/>
      </a:hlink>
      <a:folHlink>
        <a:srgbClr val="FFB61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Default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8B8D8E"/>
      </a:lt2>
      <a:accent1>
        <a:srgbClr val="3284BE"/>
      </a:accent1>
      <a:accent2>
        <a:srgbClr val="616365"/>
      </a:accent2>
      <a:accent3>
        <a:srgbClr val="FFFFFF"/>
      </a:accent3>
      <a:accent4>
        <a:srgbClr val="000000"/>
      </a:accent4>
      <a:accent5>
        <a:srgbClr val="B3B9C8"/>
      </a:accent5>
      <a:accent6>
        <a:srgbClr val="57595B"/>
      </a:accent6>
      <a:hlink>
        <a:srgbClr val="F1E3BB"/>
      </a:hlink>
      <a:folHlink>
        <a:srgbClr val="FFB61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2009-05-04T15:50:16Z</dcterms:created>
  <dc:creator/>
</cp:coreProperties>
</file>